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33"/>
  </p:notesMasterIdLst>
  <p:sldIdLst>
    <p:sldId id="256" r:id="rId2"/>
    <p:sldId id="272" r:id="rId3"/>
    <p:sldId id="258" r:id="rId4"/>
    <p:sldId id="269" r:id="rId5"/>
    <p:sldId id="278" r:id="rId6"/>
    <p:sldId id="259" r:id="rId7"/>
    <p:sldId id="260" r:id="rId8"/>
    <p:sldId id="279" r:id="rId9"/>
    <p:sldId id="271" r:id="rId10"/>
    <p:sldId id="261" r:id="rId11"/>
    <p:sldId id="262" r:id="rId12"/>
    <p:sldId id="280" r:id="rId13"/>
    <p:sldId id="265" r:id="rId14"/>
    <p:sldId id="273" r:id="rId15"/>
    <p:sldId id="285" r:id="rId16"/>
    <p:sldId id="284" r:id="rId17"/>
    <p:sldId id="289" r:id="rId18"/>
    <p:sldId id="286" r:id="rId19"/>
    <p:sldId id="287" r:id="rId20"/>
    <p:sldId id="288" r:id="rId21"/>
    <p:sldId id="283" r:id="rId22"/>
    <p:sldId id="270" r:id="rId23"/>
    <p:sldId id="263" r:id="rId24"/>
    <p:sldId id="281" r:id="rId25"/>
    <p:sldId id="276" r:id="rId26"/>
    <p:sldId id="291" r:id="rId27"/>
    <p:sldId id="266" r:id="rId28"/>
    <p:sldId id="275" r:id="rId29"/>
    <p:sldId id="274" r:id="rId30"/>
    <p:sldId id="277" r:id="rId31"/>
    <p:sldId id="29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CFC"/>
    <a:srgbClr val="FFEBA8"/>
    <a:srgbClr val="15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647"/>
    <p:restoredTop sz="96327"/>
  </p:normalViewPr>
  <p:slideViewPr>
    <p:cSldViewPr snapToGrid="0" snapToObjects="1">
      <p:cViewPr varScale="1">
        <p:scale>
          <a:sx n="112" d="100"/>
          <a:sy n="112" d="100"/>
        </p:scale>
        <p:origin x="232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1. 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2. Create or 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3. 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4. 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5. 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Develop a hypothesis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2761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1. Develop a hypothesis</a:t>
          </a:r>
        </a:p>
      </dsp:txBody>
      <dsp:txXfrm>
        <a:off x="494309" y="2739636"/>
        <a:ext cx="1474646" cy="983096"/>
      </dsp:txXfrm>
    </dsp:sp>
    <dsp:sp modelId="{4703166B-9B96-4045-823A-DCF8DDD063E7}">
      <dsp:nvSpPr>
        <dsp:cNvPr id="0" name=""/>
        <dsp:cNvSpPr/>
      </dsp:nvSpPr>
      <dsp:spPr>
        <a:xfrm>
          <a:off x="2214729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2. Create or obtain datasets</a:t>
          </a:r>
        </a:p>
      </dsp:txBody>
      <dsp:txXfrm>
        <a:off x="2706277" y="2739636"/>
        <a:ext cx="1474646" cy="983096"/>
      </dsp:txXfrm>
    </dsp:sp>
    <dsp:sp modelId="{7B8D786B-2B12-C94D-AFDC-36E136A21E8A}">
      <dsp:nvSpPr>
        <dsp:cNvPr id="0" name=""/>
        <dsp:cNvSpPr/>
      </dsp:nvSpPr>
      <dsp:spPr>
        <a:xfrm>
          <a:off x="4426697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3. Use dataset to generate signal</a:t>
          </a:r>
        </a:p>
      </dsp:txBody>
      <dsp:txXfrm>
        <a:off x="4918245" y="2739636"/>
        <a:ext cx="1474646" cy="983096"/>
      </dsp:txXfrm>
    </dsp:sp>
    <dsp:sp modelId="{160A51C3-BBF1-784C-9A2B-8AEB77F8D90F}">
      <dsp:nvSpPr>
        <dsp:cNvPr id="0" name=""/>
        <dsp:cNvSpPr/>
      </dsp:nvSpPr>
      <dsp:spPr>
        <a:xfrm>
          <a:off x="6638665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4. Use signal to construct portfolios</a:t>
          </a:r>
        </a:p>
      </dsp:txBody>
      <dsp:txXfrm>
        <a:off x="7130213" y="2739636"/>
        <a:ext cx="1474646" cy="983096"/>
      </dsp:txXfrm>
    </dsp:sp>
    <dsp:sp modelId="{B1AB5390-2D86-8540-A4F5-82F098E083DD}">
      <dsp:nvSpPr>
        <dsp:cNvPr id="0" name=""/>
        <dsp:cNvSpPr/>
      </dsp:nvSpPr>
      <dsp:spPr>
        <a:xfrm>
          <a:off x="8850634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5. Analyze Portfolios and Outcomes</a:t>
          </a:r>
        </a:p>
      </dsp:txBody>
      <dsp:txXfrm>
        <a:off x="9342182" y="2739636"/>
        <a:ext cx="1474646" cy="983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Develop a hypothesis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1BEC-2DD9-1442-8777-D91B522660C3}" type="datetimeFigureOut">
              <a:rPr lang="en-US" smtClean="0"/>
              <a:t>9/13/21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E720-42C4-904F-988B-026F906B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6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9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0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5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8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369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4E7E-4613-AC49-A4F5-F437D9FC4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10-k NLP trading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D81C4-043C-0246-840F-0F7D081FC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r>
              <a:rPr lang="en-US" dirty="0"/>
              <a:t>,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 machine learning (</a:t>
            </a:r>
            <a:r>
              <a:rPr lang="en-US" dirty="0" err="1"/>
              <a:t>hkml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82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91201-DAC2-384F-A453-4912036E9DC7}"/>
              </a:ext>
            </a:extLst>
          </p:cNvPr>
          <p:cNvSpPr/>
          <p:nvPr/>
        </p:nvSpPr>
        <p:spPr>
          <a:xfrm>
            <a:off x="435006" y="1864311"/>
            <a:ext cx="11301274" cy="2068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B8285-5BD6-B24B-9B8C-89409368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CC82-23AB-4143-A99D-48487D77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313793"/>
            <a:ext cx="11029616" cy="2352582"/>
          </a:xfrm>
        </p:spPr>
        <p:txBody>
          <a:bodyPr>
            <a:normAutofit fontScale="92500" lnSpcReduction="10000"/>
          </a:bodyPr>
          <a:lstStyle/>
          <a:p>
            <a:r>
              <a:rPr lang="en-US" sz="2000" dirty="0"/>
              <a:t>Once my universe was defined, I had to then pull each form using the SEC API, search the documents for each item, and parse the text for these items</a:t>
            </a:r>
          </a:p>
          <a:p>
            <a:r>
              <a:rPr lang="en-US" sz="2000" dirty="0"/>
              <a:t>This was much harder than it sounds; I tried manually writing a </a:t>
            </a:r>
            <a:r>
              <a:rPr lang="en-US" sz="2000" dirty="0" err="1"/>
              <a:t>regexp</a:t>
            </a:r>
            <a:r>
              <a:rPr lang="en-US" sz="2000" dirty="0"/>
              <a:t> that matched all conditions (how hard could it be?), clustered general </a:t>
            </a:r>
            <a:r>
              <a:rPr lang="en-US" sz="2000" dirty="0" err="1"/>
              <a:t>regexp</a:t>
            </a:r>
            <a:r>
              <a:rPr lang="en-US" sz="2000" dirty="0"/>
              <a:t> matches to see if there was a connection,  tried using </a:t>
            </a:r>
            <a:r>
              <a:rPr lang="en-US" sz="2000" dirty="0" err="1"/>
              <a:t>BeautifulSoup</a:t>
            </a:r>
            <a:r>
              <a:rPr lang="en-US" sz="2000" dirty="0"/>
              <a:t>, …</a:t>
            </a:r>
          </a:p>
          <a:p>
            <a:r>
              <a:rPr lang="en-US" sz="2000" dirty="0"/>
              <a:t>Suppose I found a </a:t>
            </a:r>
            <a:r>
              <a:rPr lang="en-US" sz="2000" dirty="0" err="1"/>
              <a:t>regexp</a:t>
            </a:r>
            <a:r>
              <a:rPr lang="en-US" sz="2000" dirty="0"/>
              <a:t> that matched every case – how would I know which match is in the correct location?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A40E-BC50-3D42-84F2-34C864D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8995"/>
            <a:ext cx="8678425" cy="470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9B99C-A7B1-CF47-94E9-5CD4B059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522" y="2464605"/>
            <a:ext cx="6388100" cy="5969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C5E3BEC2-7078-BB42-8E21-268479264822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C2D0046-D6E4-814B-82AF-395DC6C0CF2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9ED804F-76C4-6048-85DA-D48D6E21E58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797C7EC-9B07-1A4A-BF04-1F1FC2BF9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20" y="3116599"/>
            <a:ext cx="10484166" cy="75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07E0-2527-B44E-A22E-C9149337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B82B-7637-0D4E-89F8-BEE0FFF9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5797"/>
            <a:ext cx="3121564" cy="3678303"/>
          </a:xfrm>
        </p:spPr>
        <p:txBody>
          <a:bodyPr/>
          <a:lstStyle/>
          <a:p>
            <a:r>
              <a:rPr lang="en-US" dirty="0"/>
              <a:t>I tried too hard to be fancy, and it turns out that a much simpler answer was much more effective:</a:t>
            </a:r>
          </a:p>
          <a:p>
            <a:pPr lvl="1"/>
            <a:r>
              <a:rPr lang="en-US" dirty="0"/>
              <a:t>By parsing only the text of the document, it is obvious that not many sentences will begin with e.g. Item 7: Management’s Discussion and Analysis, except for the beginning of the excerpt that we need, and in the table of contents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977154A-1C29-3345-94A1-BF368B3C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6" y="1917057"/>
            <a:ext cx="7537422" cy="42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51D5D-173F-7B45-BA5D-0A8DE3688E11}"/>
              </a:ext>
            </a:extLst>
          </p:cNvPr>
          <p:cNvSpPr/>
          <p:nvPr/>
        </p:nvSpPr>
        <p:spPr>
          <a:xfrm>
            <a:off x="7102136" y="1917057"/>
            <a:ext cx="1544714" cy="40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CEA48ED-C25B-384B-AEFF-779ECA269496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297B6803-5EDA-0C4D-A2D2-A028ECF9E0E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DF9E8CE-CFA6-C94D-889B-31D9462772DF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88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Generate a signal</a:t>
            </a:r>
          </a:p>
        </p:txBody>
      </p:sp>
    </p:spTree>
    <p:extLst>
      <p:ext uri="{BB962C8B-B14F-4D97-AF65-F5344CB8AC3E}">
        <p14:creationId xmlns:p14="http://schemas.microsoft.com/office/powerpoint/2010/main" val="321801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10DF-0200-934B-B59E-E1124A71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8" y="2050749"/>
            <a:ext cx="5909918" cy="3678303"/>
          </a:xfrm>
        </p:spPr>
        <p:txBody>
          <a:bodyPr/>
          <a:lstStyle/>
          <a:p>
            <a:r>
              <a:rPr lang="en-US" dirty="0"/>
              <a:t>As I previously worked with a popular NLP sentiment model, </a:t>
            </a:r>
            <a:r>
              <a:rPr lang="en-US" dirty="0" err="1"/>
              <a:t>FinBERT</a:t>
            </a:r>
            <a:r>
              <a:rPr lang="en-US" dirty="0"/>
              <a:t>, I immediately tried applying it to this problem</a:t>
            </a:r>
          </a:p>
          <a:p>
            <a:r>
              <a:rPr lang="en-US" dirty="0"/>
              <a:t>It turned out that each sentence took approximately 0.75 seconds for </a:t>
            </a:r>
            <a:r>
              <a:rPr lang="en-US" dirty="0" err="1"/>
              <a:t>FinBERT</a:t>
            </a:r>
            <a:r>
              <a:rPr lang="en-US" dirty="0"/>
              <a:t> to analyze</a:t>
            </a:r>
          </a:p>
          <a:p>
            <a:r>
              <a:rPr lang="en-US" dirty="0"/>
              <a:t>If a simpler model has absolutely no potential, then chances are something fancy like </a:t>
            </a:r>
            <a:r>
              <a:rPr lang="en-US" dirty="0" err="1"/>
              <a:t>FinBERT</a:t>
            </a:r>
            <a:r>
              <a:rPr lang="en-US" dirty="0"/>
              <a:t> will not as well.</a:t>
            </a:r>
          </a:p>
          <a:p>
            <a:r>
              <a:rPr lang="en-US" dirty="0"/>
              <a:t>For this reason, I implemented a simpler model found in the popular whitepaper Lazy Prices: Cosine Similarity</a:t>
            </a:r>
          </a:p>
          <a:p>
            <a:r>
              <a:rPr lang="en-US" dirty="0"/>
              <a:t>Idea: Short companies whose 10-Ks change drastically year-over-year, long companies with few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8194" name="Picture 2" descr="Drake Hotline Bling Meme Generator - Imgflip">
            <a:extLst>
              <a:ext uri="{FF2B5EF4-FFF2-40B4-BE49-F238E27FC236}">
                <a16:creationId xmlns:a16="http://schemas.microsoft.com/office/drawing/2014/main" id="{74F92791-014A-2E45-9AC1-4F8D5792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13" y="1983015"/>
            <a:ext cx="4112406" cy="411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th Generation 14nm Processors - Intel | Mouser">
            <a:extLst>
              <a:ext uri="{FF2B5EF4-FFF2-40B4-BE49-F238E27FC236}">
                <a16:creationId xmlns:a16="http://schemas.microsoft.com/office/drawing/2014/main" id="{90AC53BB-4A16-D541-BFB4-2A2488D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87" y="2050749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5th Generation 14nm Processors - Intel | Mouser">
            <a:extLst>
              <a:ext uri="{FF2B5EF4-FFF2-40B4-BE49-F238E27FC236}">
                <a16:creationId xmlns:a16="http://schemas.microsoft.com/office/drawing/2014/main" id="{C72F1C6F-BFA0-DB48-A5BC-19AB33BE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02" y="4032271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2381D800-A526-2548-BB5E-CDB67142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70" y="2134477"/>
            <a:ext cx="1722849" cy="16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1B6CE3-F47F-D448-A74C-22F2C579E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8922" y="4800506"/>
            <a:ext cx="2589574" cy="683077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5CB59E1-4E9E-A04F-95DA-8E7124D45619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F2B7B2D2-CF5A-504B-BB88-A855D6CF2D4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CCB3AFC-3BCA-8447-97DC-4CF584CD7B8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DFDB0AC-F5F3-1544-B30B-991246482B4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0998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AB45B3-43FD-E34C-ABDD-D26C61D4E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28476"/>
            <a:ext cx="4394352" cy="77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4B699-084A-7848-949F-98A5DEA6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09" y="3244803"/>
            <a:ext cx="5507744" cy="47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C9E1-A75D-074A-BD91-EF33B07CF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483" y="4059004"/>
            <a:ext cx="4085872" cy="57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26A01-01AF-1B48-B6E9-D32C6BD34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004" y="4822796"/>
            <a:ext cx="2901244" cy="638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F986A-D72F-3943-B2C2-DA34CB3477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2682" y="5425936"/>
            <a:ext cx="5433827" cy="6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FA8AF-27EF-CE45-A69D-C18B1C421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5260" y="6200636"/>
            <a:ext cx="672194" cy="26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50207-0244-9443-A5CC-0084BDF00A13}"/>
              </a:ext>
            </a:extLst>
          </p:cNvPr>
          <p:cNvSpPr txBox="1"/>
          <p:nvPr/>
        </p:nvSpPr>
        <p:spPr>
          <a:xfrm>
            <a:off x="7969956" y="2332461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Define our Texts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CBB9-CE66-C448-9959-1388B59F755E}"/>
              </a:ext>
            </a:extLst>
          </p:cNvPr>
          <p:cNvSpPr txBox="1"/>
          <p:nvPr/>
        </p:nvSpPr>
        <p:spPr>
          <a:xfrm>
            <a:off x="7969956" y="3034793"/>
            <a:ext cx="378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Find all unique words in each text, then construct the union of these two 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FF17A-EEAD-8249-84D3-1F814F9D7052}"/>
              </a:ext>
            </a:extLst>
          </p:cNvPr>
          <p:cNvSpPr txBox="1"/>
          <p:nvPr/>
        </p:nvSpPr>
        <p:spPr>
          <a:xfrm>
            <a:off x="7969955" y="4167260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Turn our texts into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1933B-8753-F24A-A797-834EA94823F9}"/>
              </a:ext>
            </a:extLst>
          </p:cNvPr>
          <p:cNvSpPr txBox="1"/>
          <p:nvPr/>
        </p:nvSpPr>
        <p:spPr>
          <a:xfrm>
            <a:off x="7969955" y="5440998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276841-3414-BD49-9491-3A26E10B1D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75544" y="2517128"/>
            <a:ext cx="2768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A96A8-D34D-5E4D-8646-448159671B31}"/>
              </a:ext>
            </a:extLst>
          </p:cNvPr>
          <p:cNvCxnSpPr>
            <a:cxnSpLocks/>
          </p:cNvCxnSpPr>
          <p:nvPr/>
        </p:nvCxnSpPr>
        <p:spPr>
          <a:xfrm>
            <a:off x="6144749" y="3480368"/>
            <a:ext cx="159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FF9B15-B562-3E45-9C52-2D3DFE31D58B}"/>
              </a:ext>
            </a:extLst>
          </p:cNvPr>
          <p:cNvCxnSpPr>
            <a:cxnSpLocks/>
          </p:cNvCxnSpPr>
          <p:nvPr/>
        </p:nvCxnSpPr>
        <p:spPr>
          <a:xfrm>
            <a:off x="5125155" y="4344896"/>
            <a:ext cx="2619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3DF3A5-ED68-514B-BA63-4100D9AEFD1A}"/>
              </a:ext>
            </a:extLst>
          </p:cNvPr>
          <p:cNvCxnSpPr>
            <a:cxnSpLocks/>
          </p:cNvCxnSpPr>
          <p:nvPr/>
        </p:nvCxnSpPr>
        <p:spPr>
          <a:xfrm>
            <a:off x="7044267" y="5764164"/>
            <a:ext cx="6999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3ECA91-D7C6-6F42-BB96-1CB917474226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D78F48-EE5A-EE49-A4D8-8FFA77576AAB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DF903C-C5C8-FA40-9A5E-F1C26B461FD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0DC6B1-50BE-8949-9F6C-2176A5AE8AD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6483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3ECA91-D7C6-6F42-BB96-1CB917474226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1D78F48-EE5A-EE49-A4D8-8FFA77576AAB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18DF903C-C5C8-FA40-9A5E-F1C26B461FD9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110DC6B1-50BE-8949-9F6C-2176A5AE8AD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07A37875-5A99-F944-B9D6-91977A4CA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17" y="1997758"/>
            <a:ext cx="2901244" cy="63849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46B239C-A3BF-8448-93ED-835E84087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195" y="2600898"/>
            <a:ext cx="5433827" cy="67645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856ADE-F3F5-0944-903A-64AD2ED62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73" y="3375598"/>
            <a:ext cx="672194" cy="26887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27C00BE-BA31-AA43-8BAC-D0FD343C928B}"/>
              </a:ext>
            </a:extLst>
          </p:cNvPr>
          <p:cNvSpPr txBox="1"/>
          <p:nvPr/>
        </p:nvSpPr>
        <p:spPr>
          <a:xfrm>
            <a:off x="7964468" y="2615960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8220346-3A74-E540-8745-8C33DEBCE4D4}"/>
              </a:ext>
            </a:extLst>
          </p:cNvPr>
          <p:cNvCxnSpPr>
            <a:cxnSpLocks/>
          </p:cNvCxnSpPr>
          <p:nvPr/>
        </p:nvCxnSpPr>
        <p:spPr>
          <a:xfrm>
            <a:off x="7038780" y="2939126"/>
            <a:ext cx="620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104BE0C-1AD1-A646-A4C7-C06FE48C2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350" y="4405535"/>
            <a:ext cx="5079570" cy="138612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FFC9A8-B59B-6A46-A4D7-42167D171450}"/>
              </a:ext>
            </a:extLst>
          </p:cNvPr>
          <p:cNvCxnSpPr/>
          <p:nvPr/>
        </p:nvCxnSpPr>
        <p:spPr>
          <a:xfrm>
            <a:off x="2091690" y="3644475"/>
            <a:ext cx="3554730" cy="13161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C0F2824E-DE1C-9D45-A168-7C605BBD01E0}"/>
              </a:ext>
            </a:extLst>
          </p:cNvPr>
          <p:cNvCxnSpPr>
            <a:cxnSpLocks/>
          </p:cNvCxnSpPr>
          <p:nvPr/>
        </p:nvCxnSpPr>
        <p:spPr>
          <a:xfrm>
            <a:off x="6389370" y="5098595"/>
            <a:ext cx="12702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37750CC-C9D5-FE42-A688-E8CB81F3B072}"/>
              </a:ext>
            </a:extLst>
          </p:cNvPr>
          <p:cNvSpPr txBox="1"/>
          <p:nvPr/>
        </p:nvSpPr>
        <p:spPr>
          <a:xfrm>
            <a:off x="7964467" y="4913929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Save into </a:t>
            </a:r>
            <a:r>
              <a:rPr lang="en-US" dirty="0" err="1"/>
              <a:t>DataFrame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86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5956"/>
            <a:ext cx="5356015" cy="4970594"/>
          </a:xfrm>
        </p:spPr>
        <p:txBody>
          <a:bodyPr/>
          <a:lstStyle/>
          <a:p>
            <a:r>
              <a:rPr lang="en-US" sz="2000" dirty="0"/>
              <a:t>Since not all industries have the same business practices, the returns and signals for companies tend to group together</a:t>
            </a:r>
          </a:p>
          <a:p>
            <a:r>
              <a:rPr lang="en-US" sz="2000" dirty="0"/>
              <a:t>Want to find these clusters and control for them via cluster demeaning</a:t>
            </a:r>
          </a:p>
          <a:p>
            <a:r>
              <a:rPr lang="en-US" sz="2000" dirty="0"/>
              <a:t>Can do so using Item 1: Business by embedding these descriptions into a vector and calculating pairwise distances</a:t>
            </a:r>
          </a:p>
          <a:p>
            <a:endParaRPr lang="en-US" sz="2000" dirty="0"/>
          </a:p>
          <a:p>
            <a:endParaRPr lang="en-US" dirty="0"/>
          </a:p>
        </p:txBody>
      </p:sp>
      <p:pic>
        <p:nvPicPr>
          <p:cNvPr id="7172" name="Picture 4" descr="Stock Market Sectors: 11 Official GICS Groups">
            <a:extLst>
              <a:ext uri="{FF2B5EF4-FFF2-40B4-BE49-F238E27FC236}">
                <a16:creationId xmlns:a16="http://schemas.microsoft.com/office/drawing/2014/main" id="{4A93FF70-4B02-B242-84D8-36F3DB0D7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95" y="2066105"/>
            <a:ext cx="5409945" cy="3075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9AEF5B00-F1C2-2744-B07A-6B341980AE21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C05F9CB5-DB02-7D4D-85EA-E77DFC399C17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331282DE-9387-C04C-8D44-9D09A744F6D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820D973C-7378-BE42-9068-E5F2616C957D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6595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6741DC-B295-BE4A-8011-7F0B5B74B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01" y="2331727"/>
            <a:ext cx="7479197" cy="3523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14E7D1-3C08-B643-8BCD-8BB447E9F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396" y="3526449"/>
            <a:ext cx="2474245" cy="2621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0D93F6-C368-DD4B-9689-773C4A122A55}"/>
              </a:ext>
            </a:extLst>
          </p:cNvPr>
          <p:cNvSpPr txBox="1"/>
          <p:nvPr/>
        </p:nvSpPr>
        <p:spPr>
          <a:xfrm>
            <a:off x="6200441" y="3449987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 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5B296F-E118-6841-881B-5A307FEE7321}"/>
              </a:ext>
            </a:extLst>
          </p:cNvPr>
          <p:cNvSpPr txBox="1"/>
          <p:nvPr/>
        </p:nvSpPr>
        <p:spPr>
          <a:xfrm>
            <a:off x="11200280" y="2297437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… 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3ADE75-B544-EE48-8D2C-61C7E30A951E}"/>
              </a:ext>
            </a:extLst>
          </p:cNvPr>
          <p:cNvSpPr txBox="1"/>
          <p:nvPr/>
        </p:nvSpPr>
        <p:spPr>
          <a:xfrm>
            <a:off x="3163871" y="2293124"/>
            <a:ext cx="2372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  …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D74A3-84FB-4C46-8B65-7C619FFCBCA9}"/>
              </a:ext>
            </a:extLst>
          </p:cNvPr>
          <p:cNvSpPr txBox="1"/>
          <p:nvPr/>
        </p:nvSpPr>
        <p:spPr>
          <a:xfrm>
            <a:off x="8940418" y="3449595"/>
            <a:ext cx="23720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… 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67A5DF-C8FE-6747-9CBF-BB1CCEB3C79F}"/>
              </a:ext>
            </a:extLst>
          </p:cNvPr>
          <p:cNvSpPr txBox="1"/>
          <p:nvPr/>
        </p:nvSpPr>
        <p:spPr>
          <a:xfrm>
            <a:off x="306371" y="2184754"/>
            <a:ext cx="285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Superset of all words used (cleaned)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643E6-5D46-7142-A5A6-B629B32822CA}"/>
              </a:ext>
            </a:extLst>
          </p:cNvPr>
          <p:cNvSpPr txBox="1"/>
          <p:nvPr/>
        </p:nvSpPr>
        <p:spPr>
          <a:xfrm>
            <a:off x="394083" y="3090618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Create a vector containing the frequency of each word in superset within the business description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FE425B-2ADA-CE4B-86E2-6B1223FD4CD0}"/>
              </a:ext>
            </a:extLst>
          </p:cNvPr>
          <p:cNvCxnSpPr/>
          <p:nvPr/>
        </p:nvCxnSpPr>
        <p:spPr>
          <a:xfrm>
            <a:off x="4549140" y="2662456"/>
            <a:ext cx="2279256" cy="86399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7DE23B-DD25-3744-B20E-397447FA423F}"/>
              </a:ext>
            </a:extLst>
          </p:cNvPr>
          <p:cNvCxnSpPr>
            <a:cxnSpLocks/>
          </p:cNvCxnSpPr>
          <p:nvPr/>
        </p:nvCxnSpPr>
        <p:spPr>
          <a:xfrm>
            <a:off x="5688768" y="2631715"/>
            <a:ext cx="1542355" cy="8947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F984EED-CA04-D94E-BD35-B5D8533B8828}"/>
              </a:ext>
            </a:extLst>
          </p:cNvPr>
          <p:cNvCxnSpPr>
            <a:cxnSpLocks/>
          </p:cNvCxnSpPr>
          <p:nvPr/>
        </p:nvCxnSpPr>
        <p:spPr>
          <a:xfrm>
            <a:off x="6828396" y="2669553"/>
            <a:ext cx="829704" cy="849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E66A80-0E12-A640-A425-F9772BB7FB6B}"/>
              </a:ext>
            </a:extLst>
          </p:cNvPr>
          <p:cNvCxnSpPr>
            <a:cxnSpLocks/>
          </p:cNvCxnSpPr>
          <p:nvPr/>
        </p:nvCxnSpPr>
        <p:spPr>
          <a:xfrm>
            <a:off x="7983136" y="2666004"/>
            <a:ext cx="186637" cy="8604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4A4660-32BA-624F-85D9-5775D44F5EB8}"/>
              </a:ext>
            </a:extLst>
          </p:cNvPr>
          <p:cNvCxnSpPr>
            <a:cxnSpLocks/>
          </p:cNvCxnSpPr>
          <p:nvPr/>
        </p:nvCxnSpPr>
        <p:spPr>
          <a:xfrm flipH="1">
            <a:off x="8616797" y="2655359"/>
            <a:ext cx="629541" cy="8710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0AEFBF7-D2FA-A14F-862D-3FB346BB0E95}"/>
              </a:ext>
            </a:extLst>
          </p:cNvPr>
          <p:cNvCxnSpPr>
            <a:cxnSpLocks/>
          </p:cNvCxnSpPr>
          <p:nvPr/>
        </p:nvCxnSpPr>
        <p:spPr>
          <a:xfrm flipH="1">
            <a:off x="9019524" y="2662456"/>
            <a:ext cx="1570837" cy="8563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EF905C88-09BE-324D-8DB7-BAF581127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109" y="4576685"/>
            <a:ext cx="7086054" cy="1072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73C8FBC-FDE4-064A-A044-425D73D380F4}"/>
              </a:ext>
            </a:extLst>
          </p:cNvPr>
          <p:cNvSpPr txBox="1"/>
          <p:nvPr/>
        </p:nvSpPr>
        <p:spPr>
          <a:xfrm>
            <a:off x="394083" y="4727302"/>
            <a:ext cx="2857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Do this for each business description, for each applicable date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94D38DE-7049-2441-9B8F-3577B679BB3A}"/>
              </a:ext>
            </a:extLst>
          </p:cNvPr>
          <p:cNvCxnSpPr>
            <a:cxnSpLocks/>
          </p:cNvCxnSpPr>
          <p:nvPr/>
        </p:nvCxnSpPr>
        <p:spPr>
          <a:xfrm flipH="1">
            <a:off x="6096000" y="3857178"/>
            <a:ext cx="1790700" cy="8701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C4F412B-C349-AA41-9C1D-87CD1793EF5C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FAC419B-B43D-864E-90F2-CC551427248F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8B49F289-0FA2-F340-82FD-C7B3799BC99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0C26F6B6-4606-D948-BD10-7F19E712F60E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9099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30" y="4225252"/>
            <a:ext cx="10814517" cy="3678303"/>
          </a:xfrm>
        </p:spPr>
        <p:txBody>
          <a:bodyPr/>
          <a:lstStyle/>
          <a:p>
            <a:r>
              <a:rPr lang="en-US" dirty="0"/>
              <a:t>By using hierarchical clustering, we can rearrange the order of companies to find some interesting groupings seen above, and remove their means from the signals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F3FA58-280F-C041-A1EE-8F3E9FB12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9" y="1906416"/>
            <a:ext cx="4672471" cy="35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43DD2B-B150-EA47-952D-E2D9F200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89" y="1906417"/>
            <a:ext cx="4672471" cy="358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BF0EBCC-918A-064F-96B7-4C704DF9F49F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FF485DF-45C4-FC48-B4D0-AA82D0583FF0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C8576F1-8916-7749-B53F-E62C4BBFCE73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287328-543B-ED47-B38B-6955886B2B2C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0701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F5B601C5-DAE8-3746-830E-A340FDBE745C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186" y="1894985"/>
            <a:ext cx="4672800" cy="35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30" y="4225252"/>
            <a:ext cx="10814517" cy="3678303"/>
          </a:xfrm>
        </p:spPr>
        <p:txBody>
          <a:bodyPr/>
          <a:lstStyle/>
          <a:p>
            <a:r>
              <a:rPr lang="en-US" dirty="0"/>
              <a:t>By using hierarchical clustering, we can rearrange the order of companies to find some interesting groupings seen above, and remove their means from the signals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6F3FA58-280F-C041-A1EE-8F3E9FB12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6339" y="1906416"/>
            <a:ext cx="4672471" cy="358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FB4E2F3-E727-D74D-B8D1-14B71B4CC78B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DDAC804-819F-CC4F-A407-54505E6BDC54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54951A6A-F5C8-8C4E-BCEE-9823005B9F9C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FE566F4B-74D8-C34E-BF2C-C83ED0B04244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9390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1308-8006-1B4E-95EC-0E98E1EB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6F45-1847-794B-8717-9CF85558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94" y="1987220"/>
            <a:ext cx="5588789" cy="4442246"/>
          </a:xfrm>
        </p:spPr>
        <p:txBody>
          <a:bodyPr>
            <a:normAutofit/>
          </a:bodyPr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endParaRPr lang="en-US" dirty="0"/>
          </a:p>
          <a:p>
            <a:r>
              <a:rPr lang="en-US" dirty="0"/>
              <a:t>Born and raised in Canada</a:t>
            </a:r>
          </a:p>
          <a:p>
            <a:r>
              <a:rPr lang="en-US" dirty="0"/>
              <a:t>Graduated </a:t>
            </a:r>
            <a:r>
              <a:rPr lang="en-US" i="1" dirty="0"/>
              <a:t>summa cum laude </a:t>
            </a:r>
            <a:r>
              <a:rPr lang="en-US" dirty="0"/>
              <a:t>from McMaster University with an Hons. BSc. in Mathematics &amp; Statistics </a:t>
            </a:r>
          </a:p>
          <a:p>
            <a:r>
              <a:rPr lang="en-US" dirty="0"/>
              <a:t>Graduated from the University of Toronto’s Master of Mathematical Finance </a:t>
            </a:r>
          </a:p>
          <a:p>
            <a:pPr lvl="1"/>
            <a:r>
              <a:rPr lang="en-US" dirty="0"/>
              <a:t>Most recent role was Quantitative Research Intern at Polar Asset Management Partners</a:t>
            </a:r>
          </a:p>
          <a:p>
            <a:r>
              <a:rPr lang="en-US" dirty="0"/>
              <a:t>Actively seeking full-time employment opportunities around the world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53DE-0E12-3047-B25E-FC93F35D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49" y="2630312"/>
            <a:ext cx="2604764" cy="2611133"/>
          </a:xfrm>
          <a:prstGeom prst="rect">
            <a:avLst/>
          </a:prstGeom>
        </p:spPr>
      </p:pic>
      <p:pic>
        <p:nvPicPr>
          <p:cNvPr id="7170" name="Picture 2" descr="TD Asset Management - Responsible Investment Association">
            <a:extLst>
              <a:ext uri="{FF2B5EF4-FFF2-40B4-BE49-F238E27FC236}">
                <a16:creationId xmlns:a16="http://schemas.microsoft.com/office/drawing/2014/main" id="{91C1C98E-E38B-5D41-8C55-90A0A12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7848">
            <a:off x="6496122" y="2280387"/>
            <a:ext cx="2232378" cy="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ntario Teachers&amp;#39; Pension Plan (Asia) - Square Mile Relay">
            <a:extLst>
              <a:ext uri="{FF2B5EF4-FFF2-40B4-BE49-F238E27FC236}">
                <a16:creationId xmlns:a16="http://schemas.microsoft.com/office/drawing/2014/main" id="{A05C78CD-7E15-3B42-A4AD-BEA531E4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641">
            <a:off x="9344378" y="5085023"/>
            <a:ext cx="2345266" cy="117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cMaster University sexual assault - CHCH">
            <a:extLst>
              <a:ext uri="{FF2B5EF4-FFF2-40B4-BE49-F238E27FC236}">
                <a16:creationId xmlns:a16="http://schemas.microsoft.com/office/drawing/2014/main" id="{6C780D3B-BF99-3D46-A493-FB86C4E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41">
            <a:off x="6510314" y="4839775"/>
            <a:ext cx="2252143" cy="12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tle Ridge Asset Management | Artificial Intelligence">
            <a:extLst>
              <a:ext uri="{FF2B5EF4-FFF2-40B4-BE49-F238E27FC236}">
                <a16:creationId xmlns:a16="http://schemas.microsoft.com/office/drawing/2014/main" id="{69BEDA82-14C7-EA4E-AACB-46512F7A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740">
            <a:off x="9291460" y="2389052"/>
            <a:ext cx="2451100" cy="5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University of Toronto – Amgen Scholars">
            <a:extLst>
              <a:ext uri="{FF2B5EF4-FFF2-40B4-BE49-F238E27FC236}">
                <a16:creationId xmlns:a16="http://schemas.microsoft.com/office/drawing/2014/main" id="{BD210BAD-0E9B-7248-8FA9-F2348320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5" y="3853826"/>
            <a:ext cx="1984240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olar Asset Management Partners Inc. | LinkedIn">
            <a:extLst>
              <a:ext uri="{FF2B5EF4-FFF2-40B4-BE49-F238E27FC236}">
                <a16:creationId xmlns:a16="http://schemas.microsoft.com/office/drawing/2014/main" id="{AB5A9B41-D33C-1A40-90F6-57686E2D0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75" y="3217947"/>
            <a:ext cx="1373092" cy="13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5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6836B-1C44-9047-8D28-8F4B0C1EC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intro to cluster demeaning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EFD56-F587-1D4D-B4EC-4EB63CC96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235" y="4316692"/>
            <a:ext cx="10814517" cy="3678303"/>
          </a:xfrm>
        </p:spPr>
        <p:txBody>
          <a:bodyPr/>
          <a:lstStyle/>
          <a:p>
            <a:r>
              <a:rPr lang="en-US" dirty="0"/>
              <a:t>We can validate that the clusters do, indeed, appear to be similar in nature by taking a peek at one such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5DB00-9F0C-DF41-981C-7C4991D9C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350" y="3183852"/>
            <a:ext cx="1257300" cy="1041400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9DBBCCD-CC14-5242-AE37-64B30952DF7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90" y="1821513"/>
            <a:ext cx="4672800" cy="358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6C1C09-C829-7C4E-9E90-25AFD4E9AA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766" y="1841085"/>
            <a:ext cx="3678304" cy="36783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0D96BC-7E2C-B045-B0DC-2EBBB64BEE36}"/>
              </a:ext>
            </a:extLst>
          </p:cNvPr>
          <p:cNvCxnSpPr/>
          <p:nvPr/>
        </p:nvCxnSpPr>
        <p:spPr>
          <a:xfrm flipV="1">
            <a:off x="468630" y="5212080"/>
            <a:ext cx="537210" cy="41148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AFDC22-A098-8648-80F3-FA415352C280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9D2BBA52-2BDA-624B-81E9-36FD4E1E315F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5C8576CD-8EFE-9748-A36F-C4D7229238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9352AE0-B1DA-6A43-AF02-6F700FF49882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606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9766-AC88-634B-B2DE-85220FB9E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Preliminary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964367-FA7D-9F45-8154-4A0A214BA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613" y="2117976"/>
            <a:ext cx="4593777" cy="4412612"/>
          </a:xfrm>
        </p:spPr>
        <p:txBody>
          <a:bodyPr>
            <a:normAutofit/>
          </a:bodyPr>
          <a:lstStyle/>
          <a:p>
            <a:r>
              <a:rPr lang="en-US" sz="1900" dirty="0"/>
              <a:t>Generate cosine distances between consecutive documents</a:t>
            </a:r>
          </a:p>
          <a:p>
            <a:r>
              <a:rPr lang="en-US" sz="1900" dirty="0"/>
              <a:t>Gather all cosine distances into a single </a:t>
            </a:r>
            <a:r>
              <a:rPr lang="en-US" sz="1900" dirty="0" err="1"/>
              <a:t>dataframe</a:t>
            </a:r>
            <a:r>
              <a:rPr lang="en-US" sz="1900" dirty="0"/>
              <a:t>, forward fill</a:t>
            </a:r>
          </a:p>
          <a:p>
            <a:r>
              <a:rPr lang="en-US" sz="1900" dirty="0"/>
              <a:t>Rank cosine distances based on magnitude</a:t>
            </a:r>
          </a:p>
          <a:p>
            <a:r>
              <a:rPr lang="en-US" sz="1900" dirty="0"/>
              <a:t>Do the same for returns over a number of periods</a:t>
            </a:r>
          </a:p>
          <a:p>
            <a:r>
              <a:rPr lang="en-US" sz="1900" dirty="0"/>
              <a:t>Evaluate correlation between the two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245A09-C9D7-BF4D-B271-0E22306A5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866" y="2027084"/>
            <a:ext cx="5946942" cy="2158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F57FBC-C235-9A4F-8B2D-948DC7985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026" y="4674869"/>
            <a:ext cx="5664880" cy="171855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00B1CA5-ED4B-4F46-BFDD-6FCBEECAC1D3}"/>
              </a:ext>
            </a:extLst>
          </p:cNvPr>
          <p:cNvCxnSpPr>
            <a:stCxn id="6" idx="2"/>
            <a:endCxn id="7" idx="0"/>
          </p:cNvCxnSpPr>
          <p:nvPr/>
        </p:nvCxnSpPr>
        <p:spPr>
          <a:xfrm flipH="1">
            <a:off x="8633466" y="4185469"/>
            <a:ext cx="3871" cy="489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CF3D709-0C50-B448-9E24-070BB061BAD1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B721C81-8A39-8B45-B673-895295ECAA29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2CD6F83C-404B-4F40-BC60-5432888BAB1D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25FB2FC4-1BE6-984D-984B-2FCCF1E80FDF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043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3E-ECBA-F14F-9A61-112E568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</a:t>
            </a:r>
            <a:r>
              <a:rPr lang="en-US" strike="sngStrike" dirty="0"/>
              <a:t>less</a:t>
            </a:r>
            <a:r>
              <a:rPr lang="en-US" dirty="0"/>
              <a:t> more is more </a:t>
            </a:r>
            <a:endParaRPr lang="en-US" strike="sngStri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D99-1C0C-B145-ABA6-6B9BE262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713464"/>
            <a:ext cx="5180416" cy="3678303"/>
          </a:xfrm>
        </p:spPr>
        <p:txBody>
          <a:bodyPr/>
          <a:lstStyle/>
          <a:p>
            <a:r>
              <a:rPr lang="en-US" dirty="0"/>
              <a:t>Recall that we had selected Items 1A and 7 to analyze</a:t>
            </a:r>
          </a:p>
          <a:p>
            <a:r>
              <a:rPr lang="en-US" dirty="0"/>
              <a:t>Indeed, computational power was part of the reason why, but why else?</a:t>
            </a:r>
          </a:p>
          <a:p>
            <a:r>
              <a:rPr lang="en-US" dirty="0"/>
              <a:t>Assumptions were imposed and our theoretical set of possible outcomes shrank because of it</a:t>
            </a:r>
          </a:p>
          <a:p>
            <a:r>
              <a:rPr lang="en-US" dirty="0"/>
              <a:t>Data suggests that perhaps leaving out information is not a good idea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855BD-D950-5E48-8B00-DA71E9DB82F5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08A6747-EBA9-1D4D-95D9-685CB213B913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35EC625A-3344-9F44-8066-CFE0FD9E1693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F7D4C6E6-39C3-1D48-94B0-FCB4D046F9E6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6C371730-8228-9345-A31C-ABD759186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350" y="1997758"/>
            <a:ext cx="5992799" cy="427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51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have some patience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8838-7408-124F-9AD2-C6068A4F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449039"/>
            <a:ext cx="11029615" cy="3678303"/>
          </a:xfrm>
        </p:spPr>
        <p:txBody>
          <a:bodyPr/>
          <a:lstStyle/>
          <a:p>
            <a:r>
              <a:rPr lang="en-US" dirty="0"/>
              <a:t>Since each form comes out once a year, it is important that we rebalance our portfolio very infrequently</a:t>
            </a:r>
          </a:p>
          <a:p>
            <a:r>
              <a:rPr lang="en-US" dirty="0"/>
              <a:t>Rebalancing too fast means that you will be paying lots of unnecessary transaction costs</a:t>
            </a:r>
          </a:p>
          <a:p>
            <a:r>
              <a:rPr lang="en-US" dirty="0"/>
              <a:t>Furthermore, the data shows that we need to wait before realizing some alpha!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36EAEF-CB78-DC4C-9F92-6F4E12A1E5B4}"/>
              </a:ext>
            </a:extLst>
          </p:cNvPr>
          <p:cNvGrpSpPr/>
          <p:nvPr/>
        </p:nvGrpSpPr>
        <p:grpSpPr>
          <a:xfrm>
            <a:off x="420517" y="9721"/>
            <a:ext cx="2874431" cy="410633"/>
            <a:chOff x="420517" y="9721"/>
            <a:chExt cx="2874431" cy="41063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B27F9B51-C701-2142-9780-A6E4D72DEBB2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D796FE37-CC14-AA46-81C4-DCAADD3AE036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DC4331B0-F0F3-2A4F-B234-EF8EAAA3D6D0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88F6920-73D7-BD48-B2BD-373F74839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842387"/>
            <a:ext cx="6224270" cy="365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5587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Construct portfolios </a:t>
            </a:r>
          </a:p>
        </p:txBody>
      </p:sp>
    </p:spTree>
    <p:extLst>
      <p:ext uri="{BB962C8B-B14F-4D97-AF65-F5344CB8AC3E}">
        <p14:creationId xmlns:p14="http://schemas.microsoft.com/office/powerpoint/2010/main" val="609040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>
            <a:extLst>
              <a:ext uri="{FF2B5EF4-FFF2-40B4-BE49-F238E27FC236}">
                <a16:creationId xmlns:a16="http://schemas.microsoft.com/office/drawing/2014/main" id="{F8F25F8C-EC01-F24D-9C4F-4D4A4FEBE3AB}"/>
              </a:ext>
            </a:extLst>
          </p:cNvPr>
          <p:cNvSpPr/>
          <p:nvPr/>
        </p:nvSpPr>
        <p:spPr>
          <a:xfrm rot="10800000">
            <a:off x="7483002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CA78EAA-BB09-A04D-B38B-BB46009FA8BA}"/>
              </a:ext>
            </a:extLst>
          </p:cNvPr>
          <p:cNvSpPr/>
          <p:nvPr/>
        </p:nvSpPr>
        <p:spPr>
          <a:xfrm>
            <a:off x="7466818" y="2870106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4EE8B-222B-2146-898B-688C25D62B96}"/>
              </a:ext>
            </a:extLst>
          </p:cNvPr>
          <p:cNvSpPr/>
          <p:nvPr/>
        </p:nvSpPr>
        <p:spPr>
          <a:xfrm>
            <a:off x="3639451" y="2862014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signal construction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BDE67A6-6B3B-FF45-9041-72B68234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6427"/>
              </p:ext>
            </p:extLst>
          </p:nvPr>
        </p:nvGraphicFramePr>
        <p:xfrm>
          <a:off x="501887" y="2023011"/>
          <a:ext cx="3137564" cy="1739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391">
                  <a:extLst>
                    <a:ext uri="{9D8B030D-6E8A-4147-A177-3AD203B41FA5}">
                      <a16:colId xmlns:a16="http://schemas.microsoft.com/office/drawing/2014/main" val="1765270995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1261801667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756653588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2643371845"/>
                    </a:ext>
                  </a:extLst>
                </a:gridCol>
              </a:tblGrid>
              <a:tr h="6021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28370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654389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26016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718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26B0F5-7158-254B-B923-02BD3570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56386"/>
              </p:ext>
            </p:extLst>
          </p:nvPr>
        </p:nvGraphicFramePr>
        <p:xfrm>
          <a:off x="4331218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4F681A-0BBF-9645-97EC-4E1F2B72C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24230"/>
              </p:ext>
            </p:extLst>
          </p:nvPr>
        </p:nvGraphicFramePr>
        <p:xfrm>
          <a:off x="8158585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841664-6D9E-3B45-B409-F83A1706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20674"/>
              </p:ext>
            </p:extLst>
          </p:nvPr>
        </p:nvGraphicFramePr>
        <p:xfrm>
          <a:off x="8158585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A3EE25-4040-7E4B-B365-62D9A495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48641"/>
              </p:ext>
            </p:extLst>
          </p:nvPr>
        </p:nvGraphicFramePr>
        <p:xfrm>
          <a:off x="4331218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C19CFE-975C-0A47-975F-6EE1661BB6E1}"/>
              </a:ext>
            </a:extLst>
          </p:cNvPr>
          <p:cNvSpPr txBox="1"/>
          <p:nvPr/>
        </p:nvSpPr>
        <p:spPr>
          <a:xfrm>
            <a:off x="501887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1: Define your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41372-18C1-A146-95ED-9BAB892AA913}"/>
              </a:ext>
            </a:extLst>
          </p:cNvPr>
          <p:cNvSpPr txBox="1"/>
          <p:nvPr/>
        </p:nvSpPr>
        <p:spPr>
          <a:xfrm>
            <a:off x="4329254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2: Rank your score along the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42346-5B78-524D-92A2-D7209DE45669}"/>
              </a:ext>
            </a:extLst>
          </p:cNvPr>
          <p:cNvSpPr txBox="1"/>
          <p:nvPr/>
        </p:nvSpPr>
        <p:spPr>
          <a:xfrm>
            <a:off x="8156621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3: Subtract 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1672C-1EFC-FA41-9D5E-BD6EB6946FF4}"/>
              </a:ext>
            </a:extLst>
          </p:cNvPr>
          <p:cNvSpPr txBox="1"/>
          <p:nvPr/>
        </p:nvSpPr>
        <p:spPr>
          <a:xfrm>
            <a:off x="4329254" y="6091874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5: Multiply by 2 and subtract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93C30-7465-9D48-B517-5A239154CEF0}"/>
              </a:ext>
            </a:extLst>
          </p:cNvPr>
          <p:cNvSpPr txBox="1"/>
          <p:nvPr/>
        </p:nvSpPr>
        <p:spPr>
          <a:xfrm>
            <a:off x="8156621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4: Divide by number of scores in each row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7067-F70B-F943-926C-C491C1DF3E08}"/>
              </a:ext>
            </a:extLst>
          </p:cNvPr>
          <p:cNvSpPr txBox="1"/>
          <p:nvPr/>
        </p:nvSpPr>
        <p:spPr>
          <a:xfrm>
            <a:off x="501887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6: Enjoy the nice statistical properties of your portfolio weights!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0BFA9-B827-8F46-BC4C-156557F6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5" y="4689074"/>
            <a:ext cx="1930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9FC02E-C217-4D43-952A-3A74C8C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5" y="5279348"/>
            <a:ext cx="1473200" cy="4445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55FE89D-A5F4-3344-8F13-EA415F91203B}"/>
              </a:ext>
            </a:extLst>
          </p:cNvPr>
          <p:cNvSpPr/>
          <p:nvPr/>
        </p:nvSpPr>
        <p:spPr>
          <a:xfrm rot="10800000">
            <a:off x="3639451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79BD0C0B-1F15-4447-AFCC-EE4D5F7C84EE}"/>
              </a:ext>
            </a:extLst>
          </p:cNvPr>
          <p:cNvSpPr/>
          <p:nvPr/>
        </p:nvSpPr>
        <p:spPr>
          <a:xfrm>
            <a:off x="11368993" y="3325730"/>
            <a:ext cx="614995" cy="217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25A1AC3-8E39-0D4A-A180-A5C64D7D52AC}"/>
              </a:ext>
            </a:extLst>
          </p:cNvPr>
          <p:cNvGrpSpPr/>
          <p:nvPr/>
        </p:nvGrpSpPr>
        <p:grpSpPr>
          <a:xfrm>
            <a:off x="420517" y="9721"/>
            <a:ext cx="3798355" cy="410633"/>
            <a:chOff x="420517" y="9721"/>
            <a:chExt cx="3798355" cy="410633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54A7699-3FF1-DA40-8404-176D580D4460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lvl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700" dirty="0"/>
                <a:t>Develop a hypothesis</a:t>
              </a:r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37FA41ED-7E0D-9343-BF19-A21CA5C835DB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674196EF-5968-8B45-8D05-1747BC7C5747}"/>
                </a:ext>
              </a:extLst>
            </p:cNvPr>
            <p:cNvSpPr/>
            <p:nvPr/>
          </p:nvSpPr>
          <p:spPr>
            <a:xfrm>
              <a:off x="2268366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dataset to generate signal</a:t>
              </a:r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92DE62DE-2755-9D41-AD6A-765323D0595E}"/>
                </a:ext>
              </a:extLst>
            </p:cNvPr>
            <p:cNvSpPr/>
            <p:nvPr/>
          </p:nvSpPr>
          <p:spPr>
            <a:xfrm>
              <a:off x="3192290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Use signal to construct portfolios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2224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Analyze outcomes</a:t>
            </a:r>
          </a:p>
        </p:txBody>
      </p:sp>
    </p:spTree>
    <p:extLst>
      <p:ext uri="{BB962C8B-B14F-4D97-AF65-F5344CB8AC3E}">
        <p14:creationId xmlns:p14="http://schemas.microsoft.com/office/powerpoint/2010/main" val="1078873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portfolio using 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5797467"/>
            <a:ext cx="11029615" cy="716754"/>
          </a:xfrm>
        </p:spPr>
        <p:txBody>
          <a:bodyPr/>
          <a:lstStyle/>
          <a:p>
            <a:r>
              <a:rPr lang="en-US" dirty="0"/>
              <a:t>At first glance, the perfect-world portfolio looks to be promising!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A79DCB-AF46-354F-B0EF-5C399465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7876538"/>
              </p:ext>
            </p:extLst>
          </p:nvPr>
        </p:nvGraphicFramePr>
        <p:xfrm>
          <a:off x="7794595" y="2025075"/>
          <a:ext cx="3816213" cy="3295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2071">
                  <a:extLst>
                    <a:ext uri="{9D8B030D-6E8A-4147-A177-3AD203B41FA5}">
                      <a16:colId xmlns:a16="http://schemas.microsoft.com/office/drawing/2014/main" val="3168115049"/>
                    </a:ext>
                  </a:extLst>
                </a:gridCol>
                <a:gridCol w="1272071">
                  <a:extLst>
                    <a:ext uri="{9D8B030D-6E8A-4147-A177-3AD203B41FA5}">
                      <a16:colId xmlns:a16="http://schemas.microsoft.com/office/drawing/2014/main" val="3114605173"/>
                    </a:ext>
                  </a:extLst>
                </a:gridCol>
                <a:gridCol w="1272071">
                  <a:extLst>
                    <a:ext uri="{9D8B030D-6E8A-4147-A177-3AD203B41FA5}">
                      <a16:colId xmlns:a16="http://schemas.microsoft.com/office/drawing/2014/main" val="2906810674"/>
                    </a:ext>
                  </a:extLst>
                </a:gridCol>
              </a:tblGrid>
              <a:tr h="856732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De-</a:t>
                      </a:r>
                      <a:r>
                        <a:rPr lang="en-US" dirty="0" err="1"/>
                        <a:t>Meaned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Vanilla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066931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PnL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311.17%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224.09%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17931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Ann. Return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095647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0.73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06335"/>
                  </a:ext>
                </a:extLst>
              </a:tr>
              <a:tr h="5997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(26.21%)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(29.88%)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731669"/>
                  </a:ext>
                </a:extLst>
              </a:tr>
            </a:tbl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85E07AB-D97B-4E42-9FA4-EEE571F6B7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9331777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8" name="Picture 6">
            <a:extLst>
              <a:ext uri="{FF2B5EF4-FFF2-40B4-BE49-F238E27FC236}">
                <a16:creationId xmlns:a16="http://schemas.microsoft.com/office/drawing/2014/main" id="{D397FDC1-2B85-1F40-B28A-391B46DC4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" y="1918970"/>
            <a:ext cx="6957060" cy="4156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23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portfolio volatility</a:t>
            </a: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6290917-7FFB-F743-9698-41CE6AA374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748919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9A3D93E9-9E44-614A-8EC7-4CBBDC5A0A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8404591"/>
              </p:ext>
            </p:extLst>
          </p:nvPr>
        </p:nvGraphicFramePr>
        <p:xfrm>
          <a:off x="8478520" y="2068830"/>
          <a:ext cx="2951480" cy="20231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75740">
                  <a:extLst>
                    <a:ext uri="{9D8B030D-6E8A-4147-A177-3AD203B41FA5}">
                      <a16:colId xmlns:a16="http://schemas.microsoft.com/office/drawing/2014/main" val="3848271618"/>
                    </a:ext>
                  </a:extLst>
                </a:gridCol>
                <a:gridCol w="1475740">
                  <a:extLst>
                    <a:ext uri="{9D8B030D-6E8A-4147-A177-3AD203B41FA5}">
                      <a16:colId xmlns:a16="http://schemas.microsoft.com/office/drawing/2014/main" val="1677419792"/>
                    </a:ext>
                  </a:extLst>
                </a:gridCol>
              </a:tblGrid>
              <a:tr h="67437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1655117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Demeaned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12.79%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7043107"/>
                  </a:ext>
                </a:extLst>
              </a:tr>
              <a:tr h="67437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Vanilla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12.56%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9085945"/>
                  </a:ext>
                </a:extLst>
              </a:tr>
            </a:tbl>
          </a:graphicData>
        </a:graphic>
      </p:graphicFrame>
      <p:pic>
        <p:nvPicPr>
          <p:cNvPr id="9228" name="Picture 12">
            <a:extLst>
              <a:ext uri="{FF2B5EF4-FFF2-40B4-BE49-F238E27FC236}">
                <a16:creationId xmlns:a16="http://schemas.microsoft.com/office/drawing/2014/main" id="{772BCC58-9E58-7B44-AA91-49D926C78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" y="1988820"/>
            <a:ext cx="7136130" cy="45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25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234F0672-FA0E-4B4B-B05E-83A174B9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98148"/>
            <a:ext cx="5350978" cy="32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turnover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5239468"/>
            <a:ext cx="11029615" cy="1578930"/>
          </a:xfrm>
        </p:spPr>
        <p:txBody>
          <a:bodyPr>
            <a:normAutofit/>
          </a:bodyPr>
          <a:lstStyle/>
          <a:p>
            <a:r>
              <a:rPr lang="en-US" dirty="0"/>
              <a:t>We can see that many companies report on the same day early-on in the year</a:t>
            </a:r>
          </a:p>
          <a:p>
            <a:r>
              <a:rPr lang="en-US" dirty="0"/>
              <a:t>Note: number of new reports not reflected on left chart</a:t>
            </a:r>
          </a:p>
          <a:p>
            <a:r>
              <a:rPr lang="en-US" dirty="0"/>
              <a:t>High number of reports by approx. Q1 end means theoretically low penalty for rebalancing once p.a.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75A33BA-6113-6B4F-98A5-9CC43D4A2E01}"/>
              </a:ext>
            </a:extLst>
          </p:cNvPr>
          <p:cNvSpPr/>
          <p:nvPr/>
        </p:nvSpPr>
        <p:spPr>
          <a:xfrm>
            <a:off x="1123544" y="2293404"/>
            <a:ext cx="36000" cy="36000"/>
          </a:xfrm>
          <a:prstGeom prst="ellipse">
            <a:avLst/>
          </a:prstGeom>
          <a:solidFill>
            <a:srgbClr val="1500FD"/>
          </a:solidFill>
          <a:ln>
            <a:solidFill>
              <a:srgbClr val="150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0233003-E8DF-2747-8CD6-1E87B23679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747400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1DB4A50C-1B29-DB42-BC90-7478E0EAA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77904"/>
            <a:ext cx="5514807" cy="337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77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9102-232A-1A4E-AC1B-089D8FB9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1E09-8A7A-124E-BE67-D0D5CAA4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Each year, publicly-listed American companies are asked by the SEC to provide investors with annual reports (Form 10-Ks)</a:t>
            </a:r>
          </a:p>
          <a:p>
            <a:r>
              <a:rPr lang="en-US" dirty="0"/>
              <a:t>Within these forms are information relating to the companies’ financial health, details outlining the performance over the past year, etc.</a:t>
            </a:r>
          </a:p>
          <a:p>
            <a:r>
              <a:rPr lang="en-US" dirty="0"/>
              <a:t>As with any data, these forms can be ‘squeezed’ for alpha in many ways </a:t>
            </a:r>
          </a:p>
          <a:p>
            <a:pPr lvl="1"/>
            <a:r>
              <a:rPr lang="en-US" dirty="0"/>
              <a:t>e.g. parsing and analyzing KPI results, parsing textual sentiment</a:t>
            </a:r>
          </a:p>
          <a:p>
            <a:r>
              <a:rPr lang="en-US" dirty="0"/>
              <a:t>IDEA: drastic changes in form 10-Ks can be seen as bearish and not many changes can be seen as bullish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B6784-7F52-354C-A810-9130E2E0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76" y="1964266"/>
            <a:ext cx="5414370" cy="38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59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53076"/>
            <a:ext cx="10626275" cy="4120333"/>
          </a:xfrm>
        </p:spPr>
        <p:txBody>
          <a:bodyPr>
            <a:normAutofit/>
          </a:bodyPr>
          <a:lstStyle/>
          <a:p>
            <a:r>
              <a:rPr lang="en-US" dirty="0"/>
              <a:t>Try a couple of other scoring methods (Loughran McDonald Word Count, Multiprocessor </a:t>
            </a:r>
            <a:r>
              <a:rPr lang="en-US" dirty="0" err="1"/>
              <a:t>FinBERT</a:t>
            </a:r>
            <a:r>
              <a:rPr lang="en-US" dirty="0"/>
              <a:t>? </a:t>
            </a:r>
          </a:p>
          <a:p>
            <a:r>
              <a:rPr lang="en-US" dirty="0"/>
              <a:t>Try different embeddings for Item 1: Business</a:t>
            </a:r>
          </a:p>
          <a:p>
            <a:r>
              <a:rPr lang="en-US" dirty="0"/>
              <a:t>Portfolio optimization (Mean-variance optimization, etc.)</a:t>
            </a:r>
          </a:p>
          <a:p>
            <a:r>
              <a:rPr lang="en-US" dirty="0"/>
              <a:t>Include real-world scenarios (t-costs, slippage, infrequent rebalancing)</a:t>
            </a:r>
          </a:p>
          <a:p>
            <a:r>
              <a:rPr lang="en-US" dirty="0"/>
              <a:t>Implement in </a:t>
            </a:r>
            <a:r>
              <a:rPr lang="en-US" dirty="0" err="1"/>
              <a:t>Darwinex</a:t>
            </a:r>
            <a:r>
              <a:rPr lang="en-US" dirty="0"/>
              <a:t>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7087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E9314-8D90-3442-829C-6795E014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13449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DE20BF-5F11-E547-9936-98D3B409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758291"/>
              </p:ext>
            </p:extLst>
          </p:nvPr>
        </p:nvGraphicFramePr>
        <p:xfrm>
          <a:off x="440431" y="-505452"/>
          <a:ext cx="11311138" cy="646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5B001ED-EEB4-A540-91FA-DBF2FCB3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Agenda: the Strategy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5C0D1-0198-974C-9501-B49D9D8BF236}"/>
              </a:ext>
            </a:extLst>
          </p:cNvPr>
          <p:cNvSpPr txBox="1"/>
          <p:nvPr/>
        </p:nvSpPr>
        <p:spPr>
          <a:xfrm>
            <a:off x="736848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Parse 10-K documents to trade drastic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E2E9D-9835-E14A-BBCB-2EB4BB933F55}"/>
              </a:ext>
            </a:extLst>
          </p:cNvPr>
          <p:cNvSpPr txBox="1"/>
          <p:nvPr/>
        </p:nvSpPr>
        <p:spPr>
          <a:xfrm>
            <a:off x="3074139" y="3429000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HKML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1D0F5-4C0E-5D41-9B17-08858A6FE0E9}"/>
              </a:ext>
            </a:extLst>
          </p:cNvPr>
          <p:cNvSpPr txBox="1"/>
          <p:nvPr/>
        </p:nvSpPr>
        <p:spPr>
          <a:xfrm>
            <a:off x="5243743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Loughran-McDonald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FinBERT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3B943-C085-0440-BD97-EE079D04379B}"/>
              </a:ext>
            </a:extLst>
          </p:cNvPr>
          <p:cNvSpPr txBox="1"/>
          <p:nvPr/>
        </p:nvSpPr>
        <p:spPr>
          <a:xfrm>
            <a:off x="7412360" y="3428999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Equal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 historical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Long/short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3D638-0B30-C44A-9DAF-ACA4414F6DBD}"/>
              </a:ext>
            </a:extLst>
          </p:cNvPr>
          <p:cNvSpPr txBox="1"/>
          <p:nvPr/>
        </p:nvSpPr>
        <p:spPr>
          <a:xfrm>
            <a:off x="9750639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relative to benchmark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57201C-11C6-2E45-B7AC-FD13F4AB6A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8910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63601-4438-0C44-9F37-84E151232D58}"/>
              </a:ext>
            </a:extLst>
          </p:cNvPr>
          <p:cNvCxnSpPr>
            <a:cxnSpLocks/>
          </p:cNvCxnSpPr>
          <p:nvPr/>
        </p:nvCxnSpPr>
        <p:spPr>
          <a:xfrm>
            <a:off x="6088603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D28AAB-D618-E947-A215-09BCDCF86560}"/>
              </a:ext>
            </a:extLst>
          </p:cNvPr>
          <p:cNvCxnSpPr>
            <a:cxnSpLocks/>
          </p:cNvCxnSpPr>
          <p:nvPr/>
        </p:nvCxnSpPr>
        <p:spPr>
          <a:xfrm>
            <a:off x="1060289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36EDB-A0C9-6A4B-ABBC-B3E0DC1C636B}"/>
              </a:ext>
            </a:extLst>
          </p:cNvPr>
          <p:cNvCxnSpPr>
            <a:cxnSpLocks/>
          </p:cNvCxnSpPr>
          <p:nvPr/>
        </p:nvCxnSpPr>
        <p:spPr>
          <a:xfrm>
            <a:off x="3942839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001AE5-0995-AB46-809F-A2CD77579FB6}"/>
              </a:ext>
            </a:extLst>
          </p:cNvPr>
          <p:cNvCxnSpPr>
            <a:cxnSpLocks/>
          </p:cNvCxnSpPr>
          <p:nvPr/>
        </p:nvCxnSpPr>
        <p:spPr>
          <a:xfrm>
            <a:off x="8294705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12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Develop a Hypothesis</a:t>
            </a:r>
          </a:p>
        </p:txBody>
      </p:sp>
    </p:spTree>
    <p:extLst>
      <p:ext uri="{BB962C8B-B14F-4D97-AF65-F5344CB8AC3E}">
        <p14:creationId xmlns:p14="http://schemas.microsoft.com/office/powerpoint/2010/main" val="547804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7FF-6C3C-9446-878C-D0F169DD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 of 10-k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7208-689C-754D-A658-1DAAD1E5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7049" cy="3678303"/>
          </a:xfrm>
        </p:spPr>
        <p:txBody>
          <a:bodyPr/>
          <a:lstStyle/>
          <a:p>
            <a:r>
              <a:rPr lang="en-US" dirty="0"/>
              <a:t>Before doing any sort of analysis of the data, I needed some priors to give me an idea of how these forms are formatted, the information they contain, and how they are divided</a:t>
            </a:r>
          </a:p>
          <a:p>
            <a:r>
              <a:rPr lang="en-US" dirty="0"/>
              <a:t>15 sections, each containing different information</a:t>
            </a:r>
          </a:p>
          <a:p>
            <a:r>
              <a:rPr lang="en-US" dirty="0"/>
              <a:t>Since we are looking to analyze sentiment, two sections in particular stand out:</a:t>
            </a:r>
          </a:p>
          <a:p>
            <a:pPr lvl="1"/>
            <a:r>
              <a:rPr lang="en-US" dirty="0"/>
              <a:t>Item 1A: Risk Factors </a:t>
            </a:r>
          </a:p>
          <a:p>
            <a:pPr lvl="1"/>
            <a:r>
              <a:rPr lang="en-US" dirty="0"/>
              <a:t>Item 7: Management’s Discussion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8CC4-A5E2-DC44-8CDA-F2D135E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2000525"/>
            <a:ext cx="5786170" cy="4287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602B8E-C840-5549-8E80-BD3726F2A11B}"/>
              </a:ext>
            </a:extLst>
          </p:cNvPr>
          <p:cNvCxnSpPr>
            <a:cxnSpLocks/>
          </p:cNvCxnSpPr>
          <p:nvPr/>
        </p:nvCxnSpPr>
        <p:spPr>
          <a:xfrm flipH="1">
            <a:off x="7050952" y="2180496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BD28B2-23C9-5042-A262-C42EBD464384}"/>
              </a:ext>
            </a:extLst>
          </p:cNvPr>
          <p:cNvCxnSpPr>
            <a:cxnSpLocks/>
          </p:cNvCxnSpPr>
          <p:nvPr/>
        </p:nvCxnSpPr>
        <p:spPr>
          <a:xfrm flipH="1">
            <a:off x="10358181" y="3593524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7D860CD1-F135-BB46-90AE-623B2FE78999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Develop a hypothesis</a:t>
            </a:r>
          </a:p>
        </p:txBody>
      </p:sp>
    </p:spTree>
    <p:extLst>
      <p:ext uri="{BB962C8B-B14F-4D97-AF65-F5344CB8AC3E}">
        <p14:creationId xmlns:p14="http://schemas.microsoft.com/office/powerpoint/2010/main" val="886023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Remain as general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Since I wanted to flex my fundamental knowledge a bit, I figured I would immediately jump to only analyzing airlines; this was a mistake</a:t>
            </a:r>
          </a:p>
          <a:p>
            <a:r>
              <a:rPr lang="en-US" dirty="0"/>
              <a:t>There are only so many airlines that have been publicly traded, and price history data is hard to come by</a:t>
            </a:r>
          </a:p>
          <a:p>
            <a:r>
              <a:rPr lang="en-US" dirty="0"/>
              <a:t>After all this, I decided to start with a more broad universe and then work my way down, if need be</a:t>
            </a:r>
          </a:p>
          <a:p>
            <a:r>
              <a:rPr lang="en-US" dirty="0"/>
              <a:t>(Quiz: how many biases can you count just in this one idea?)</a:t>
            </a:r>
          </a:p>
        </p:txBody>
      </p:sp>
      <p:pic>
        <p:nvPicPr>
          <p:cNvPr id="3074" name="Picture 2" descr="marketshare">
            <a:extLst>
              <a:ext uri="{FF2B5EF4-FFF2-40B4-BE49-F238E27FC236}">
                <a16:creationId xmlns:a16="http://schemas.microsoft.com/office/drawing/2014/main" id="{E341C284-49AD-3C41-BC75-26ABB1D1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45" y="2181392"/>
            <a:ext cx="5142089" cy="38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F4DEC2E-11E7-8143-B653-208D1696D413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dirty="0"/>
              <a:t>Develop a hypothesis</a:t>
            </a:r>
            <a:endParaRPr lang="en-US" sz="700" kern="1200" dirty="0"/>
          </a:p>
        </p:txBody>
      </p:sp>
    </p:spTree>
    <p:extLst>
      <p:ext uri="{BB962C8B-B14F-4D97-AF65-F5344CB8AC3E}">
        <p14:creationId xmlns:p14="http://schemas.microsoft.com/office/powerpoint/2010/main" val="2680519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90916-7601-9041-8DB8-68AD623C1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Create or obtain datasets</a:t>
            </a:r>
          </a:p>
        </p:txBody>
      </p:sp>
    </p:spTree>
    <p:extLst>
      <p:ext uri="{BB962C8B-B14F-4D97-AF65-F5344CB8AC3E}">
        <p14:creationId xmlns:p14="http://schemas.microsoft.com/office/powerpoint/2010/main" val="152364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Data can be hard to come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While scraping 10-Ks is extremely easy using the SEC API, finding the necessary equity data is not so easy</a:t>
            </a:r>
          </a:p>
          <a:p>
            <a:r>
              <a:rPr lang="en-US" dirty="0"/>
              <a:t>Suppose we want all the stocks that have been listed in the S&amp;P 500 </a:t>
            </a:r>
          </a:p>
          <a:p>
            <a:r>
              <a:rPr lang="en-US" dirty="0"/>
              <a:t>Where can an amateur quant find a list of the historical constituents of an index? </a:t>
            </a:r>
          </a:p>
          <a:p>
            <a:r>
              <a:rPr lang="en-US" dirty="0"/>
              <a:t>Ultimately, I was given a dataset from HKML, since I could not produce a valid list on my own</a:t>
            </a:r>
          </a:p>
        </p:txBody>
      </p:sp>
      <p:pic>
        <p:nvPicPr>
          <p:cNvPr id="6154" name="Picture 10" descr="Dark-Souls-3-Dark-Souls | Dark fantasy art, Dark souls, Makhluk mitos">
            <a:extLst>
              <a:ext uri="{FF2B5EF4-FFF2-40B4-BE49-F238E27FC236}">
                <a16:creationId xmlns:a16="http://schemas.microsoft.com/office/drawing/2014/main" id="{67B6DACB-E9D7-634B-8400-4432C6F7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474" y="1977630"/>
            <a:ext cx="2808993" cy="46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2DCA-CA09-4340-BE17-88B8F4D193A5}"/>
              </a:ext>
            </a:extLst>
          </p:cNvPr>
          <p:cNvSpPr txBox="1"/>
          <p:nvPr/>
        </p:nvSpPr>
        <p:spPr>
          <a:xfrm>
            <a:off x="8096326" y="2073620"/>
            <a:ext cx="1535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Data vendors gatekeeping very basic stock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845C6-992A-114C-910F-E567C3D8B976}"/>
              </a:ext>
            </a:extLst>
          </p:cNvPr>
          <p:cNvSpPr txBox="1"/>
          <p:nvPr/>
        </p:nvSpPr>
        <p:spPr>
          <a:xfrm>
            <a:off x="8239848" y="5191162"/>
            <a:ext cx="153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6683D-8935-6D4B-9E99-6A10F98C892F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889F87-C3FC-6D41-9D34-F0B90C1734B1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Develop a hypothesis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7CF961-C8D6-8E46-A5F0-5CCD28E94A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7425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TotalTime>6205</TotalTime>
  <Words>1843</Words>
  <Application>Microsoft Macintosh PowerPoint</Application>
  <PresentationFormat>Widescreen</PresentationFormat>
  <Paragraphs>295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Comic Sans MS</vt:lpstr>
      <vt:lpstr>Gill Sans MT</vt:lpstr>
      <vt:lpstr>Wingdings 2</vt:lpstr>
      <vt:lpstr>Dividend</vt:lpstr>
      <vt:lpstr>10-k NLP trading strategy</vt:lpstr>
      <vt:lpstr>About the author</vt:lpstr>
      <vt:lpstr>Motivation</vt:lpstr>
      <vt:lpstr>Agenda: the Strategy pipeline</vt:lpstr>
      <vt:lpstr>1. Develop a Hypothesis</vt:lpstr>
      <vt:lpstr>Initial analysis of 10-k</vt:lpstr>
      <vt:lpstr>Lesson 1: Remain as general as possible</vt:lpstr>
      <vt:lpstr>2. Create or obtain datasets</vt:lpstr>
      <vt:lpstr>Lesson 2: Data can be hard to come by</vt:lpstr>
      <vt:lpstr>Lesson 3: start with something simple</vt:lpstr>
      <vt:lpstr>Lesson 3: start with something simple</vt:lpstr>
      <vt:lpstr>3. Generate a signal</vt:lpstr>
      <vt:lpstr>Lesson 3: start with something simple</vt:lpstr>
      <vt:lpstr>A little bit about cosine similarity</vt:lpstr>
      <vt:lpstr>A little bit about cosine similarity</vt:lpstr>
      <vt:lpstr>Quick intro to cluster demeaning</vt:lpstr>
      <vt:lpstr>Quick intro to cluster demeaning</vt:lpstr>
      <vt:lpstr>Quick intro to cluster demeaning</vt:lpstr>
      <vt:lpstr>Quick intro to cluster demeaning</vt:lpstr>
      <vt:lpstr>Quick intro to cluster demeaning</vt:lpstr>
      <vt:lpstr>Preliminary analysis</vt:lpstr>
      <vt:lpstr>sometimes less more is more </vt:lpstr>
      <vt:lpstr>Lesson 4: have some patience</vt:lpstr>
      <vt:lpstr>4. Construct portfolios </vt:lpstr>
      <vt:lpstr>Cosine similarity signal construction</vt:lpstr>
      <vt:lpstr>5. Analyze outcomes</vt:lpstr>
      <vt:lpstr>Constructing a portfolio using cosine similarity</vt:lpstr>
      <vt:lpstr>Analysis of portfolio volatility</vt:lpstr>
      <vt:lpstr>Analysis of turnover</vt:lpstr>
      <vt:lpstr>Next steps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10-k NLP Project progress update </dc:title>
  <dc:creator>Lucas Krenn</dc:creator>
  <cp:lastModifiedBy>Lucas Krenn</cp:lastModifiedBy>
  <cp:revision>59</cp:revision>
  <dcterms:created xsi:type="dcterms:W3CDTF">2021-09-01T15:37:44Z</dcterms:created>
  <dcterms:modified xsi:type="dcterms:W3CDTF">2021-09-15T20:00:20Z</dcterms:modified>
</cp:coreProperties>
</file>